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6"/>
  </p:notesMasterIdLst>
  <p:handoutMasterIdLst>
    <p:handoutMasterId r:id="rId27"/>
  </p:handoutMasterIdLst>
  <p:sldIdLst>
    <p:sldId id="273" r:id="rId7"/>
    <p:sldId id="286" r:id="rId8"/>
    <p:sldId id="269" r:id="rId9"/>
    <p:sldId id="270" r:id="rId10"/>
    <p:sldId id="309" r:id="rId11"/>
    <p:sldId id="266" r:id="rId12"/>
    <p:sldId id="271" r:id="rId13"/>
    <p:sldId id="310" r:id="rId14"/>
    <p:sldId id="278" r:id="rId15"/>
    <p:sldId id="290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268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04710"/>
    <a:srgbClr val="9F3515"/>
    <a:srgbClr val="E85E12"/>
    <a:srgbClr val="2C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586" autoAdjust="0"/>
  </p:normalViewPr>
  <p:slideViewPr>
    <p:cSldViewPr snapToObjects="1"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7A63-B597-B948-8022-473DDF3DDC1B}" type="datetimeFigureOut">
              <a:rPr lang="en-US" smtClean="0"/>
              <a:t>6/19/2017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DC7E8-146C-1B4D-93BA-B9C87B8497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523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2600E-13CF-40FF-8381-0A2383760F76}" type="datetimeFigureOut">
              <a:rPr lang="en-GB" smtClean="0"/>
              <a:pPr/>
              <a:t>19/06/2017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A764-0642-4F60-9158-A96B57746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61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9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54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79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69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2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03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1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71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97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9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4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9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4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32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50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384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A764-0642-4F60-9158-A96B5774661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4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3200" y="1234800"/>
            <a:ext cx="8157600" cy="5130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705000" cy="236347"/>
          </a:xfr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4676946"/>
            <a:ext cx="1495122" cy="230832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3CA8F159-D1F0-C347-B911-93F09E71998B}" type="datetime1">
              <a:rPr lang="en-GB" smtClean="0"/>
              <a:t>19/06/2017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31657"/>
          </a:xfrm>
        </p:spPr>
        <p:txBody>
          <a:bodyPr wrap="square" anchor="t" anchorCtr="0">
            <a:sp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2" name="Picture 11" descr="Jisc Large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1243584" cy="7178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60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705000" cy="236347"/>
          </a:xfr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4676946"/>
            <a:ext cx="1495122" cy="230832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69D2C99C-FD80-0E45-98B9-481DFBD93F39}" type="datetime1">
              <a:rPr lang="en-GB" smtClean="0"/>
              <a:t>19/06/2017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31657"/>
          </a:xfrm>
        </p:spPr>
        <p:txBody>
          <a:bodyPr wrap="square" anchor="t" anchorCtr="0">
            <a:spAutoFit/>
          </a:bodyPr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arg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500"/>
            </a:lvl1pPr>
            <a:lvl2pPr marL="216000" indent="-216000">
              <a:lnSpc>
                <a:spcPct val="100000"/>
              </a:lnSpc>
              <a:defRPr sz="2500"/>
            </a:lvl2pPr>
            <a:lvl3pPr marL="432000" indent="-216000">
              <a:lnSpc>
                <a:spcPct val="100000"/>
              </a:lnSpc>
              <a:defRPr sz="2500"/>
            </a:lvl3pPr>
            <a:lvl4pPr marL="648000" indent="-216000">
              <a:lnSpc>
                <a:spcPct val="100000"/>
              </a:lnSpc>
              <a:defRPr sz="2500"/>
            </a:lvl4pPr>
            <a:lvl5pPr marL="864000" indent="-216000">
              <a:lnSpc>
                <a:spcPct val="100000"/>
              </a:lnSpc>
              <a:defRPr sz="2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0" y="2379833"/>
            <a:ext cx="3591000" cy="39849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335463" y="2379663"/>
            <a:ext cx="3592512" cy="39846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Col/2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0" y="2379833"/>
            <a:ext cx="3591000" cy="39849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335463" y="2379664"/>
            <a:ext cx="3592512" cy="18663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/>
          </p:nvPr>
        </p:nvSpPr>
        <p:spPr>
          <a:xfrm>
            <a:off x="4335463" y="4497388"/>
            <a:ext cx="3592512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0" y="1663088"/>
            <a:ext cx="7434000" cy="38472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Insert Sub-headline if required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Title of presentation 00/00/2013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3200" y="520105"/>
            <a:ext cx="8157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Jisc Small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3200" y="0"/>
            <a:ext cx="621792" cy="3566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00" y="520105"/>
            <a:ext cx="7434000" cy="116203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00" y="2379833"/>
            <a:ext cx="7434000" cy="39849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0748" y="243756"/>
            <a:ext cx="5326851" cy="14619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Title of presentation 00/00/2013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7600" y="243756"/>
            <a:ext cx="493200" cy="14619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8768D980-8028-4768-849B-459B1B49463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600" y="243756"/>
            <a:ext cx="1440000" cy="14619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0D76611E-18EA-6A45-907D-C39752E6CDEE}" type="datetime1">
              <a:rPr lang="en-GB" smtClean="0"/>
              <a:t>19/06/2017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3" r:id="rId4"/>
    <p:sldLayoutId id="2147483661" r:id="rId5"/>
    <p:sldLayoutId id="2147483662" r:id="rId6"/>
    <p:sldLayoutId id="2147483654" r:id="rId7"/>
    <p:sldLayoutId id="2147483655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5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1200"/>
        </a:spcBef>
        <a:buFontTx/>
        <a:buNone/>
        <a:defRPr sz="1900" kern="1200">
          <a:solidFill>
            <a:srgbClr val="2C384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5000"/>
        </a:lnSpc>
        <a:spcBef>
          <a:spcPts val="600"/>
        </a:spcBef>
        <a:buClr>
          <a:srgbClr val="E85E12"/>
        </a:buClr>
        <a:buSzPct val="120000"/>
        <a:buFont typeface="Lucida Grande"/>
        <a:buChar char="»"/>
        <a:defRPr sz="1900" kern="1200">
          <a:solidFill>
            <a:srgbClr val="2C384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5000"/>
        </a:lnSpc>
        <a:spcBef>
          <a:spcPts val="600"/>
        </a:spcBef>
        <a:buClr>
          <a:srgbClr val="E85E12"/>
        </a:buClr>
        <a:buSzPct val="120000"/>
        <a:buFont typeface="Lucida Grande"/>
        <a:buChar char="›"/>
        <a:defRPr sz="1900" kern="1200">
          <a:solidFill>
            <a:srgbClr val="2C384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5000"/>
        </a:lnSpc>
        <a:spcBef>
          <a:spcPts val="0"/>
        </a:spcBef>
        <a:buClr>
          <a:srgbClr val="E85E12"/>
        </a:buClr>
        <a:buFont typeface="Lucida Grande"/>
        <a:buChar char="–"/>
        <a:defRPr sz="1900" kern="1200">
          <a:solidFill>
            <a:srgbClr val="2C384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5000"/>
        </a:lnSpc>
        <a:spcBef>
          <a:spcPts val="0"/>
        </a:spcBef>
        <a:buClr>
          <a:srgbClr val="E85E12"/>
        </a:buClr>
        <a:buFont typeface="Lucida Grande"/>
        <a:buChar char="–"/>
        <a:defRPr sz="1900" kern="1200">
          <a:solidFill>
            <a:srgbClr val="2C38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historicaltexts.jisc.ac.uk/support" TargetMode="External"/><Relationship Id="rId3" Type="http://schemas.openxmlformats.org/officeDocument/2006/relationships/hyperlink" Target="http://historicaltexts.jisc.ac.uk/" TargetMode="External"/><Relationship Id="rId7" Type="http://schemas.openxmlformats.org/officeDocument/2006/relationships/hyperlink" Target="mailto:historicaltexts@jisc.ac.u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istoricaltexts.jisc.ac.uk/developmentroadmap" TargetMode="External"/><Relationship Id="rId5" Type="http://schemas.openxmlformats.org/officeDocument/2006/relationships/hyperlink" Target="https://historicaltexts.jisc.ac.uk/support" TargetMode="External"/><Relationship Id="rId4" Type="http://schemas.openxmlformats.org/officeDocument/2006/relationships/hyperlink" Target="https://ukmhl.jisc.ac.uk/" TargetMode="External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hyperlink" Target="https://historicaltexts.jisc.ac.uk/eebo-99833824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istoricaltexts.jisc.ac.uk/ecco-0350100500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historicaltexts.jisc.ac.uk/ecco-02096019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99"/>
            <a:ext cx="9144000" cy="5143500"/>
          </a:xfrm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" y="4408169"/>
            <a:ext cx="1740627" cy="1225831"/>
          </a:xfrm>
          <a:prstGeom prst="rect">
            <a:avLst/>
          </a:prstGeom>
          <a:solidFill>
            <a:srgbClr val="E0471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1736784" y="4408169"/>
            <a:ext cx="67018" cy="1289004"/>
          </a:xfrm>
          <a:custGeom>
            <a:avLst/>
            <a:gdLst>
              <a:gd name="T0" fmla="*/ 47 w 47"/>
              <a:gd name="T1" fmla="*/ 959 h 959"/>
              <a:gd name="T2" fmla="*/ 0 w 47"/>
              <a:gd name="T3" fmla="*/ 912 h 959"/>
              <a:gd name="T4" fmla="*/ 0 w 47"/>
              <a:gd name="T5" fmla="*/ 0 h 959"/>
              <a:gd name="T6" fmla="*/ 47 w 47"/>
              <a:gd name="T7" fmla="*/ 47 h 959"/>
              <a:gd name="T8" fmla="*/ 47 w 47"/>
              <a:gd name="T9" fmla="*/ 959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59">
                <a:moveTo>
                  <a:pt x="47" y="959"/>
                </a:moveTo>
                <a:lnTo>
                  <a:pt x="0" y="912"/>
                </a:lnTo>
                <a:lnTo>
                  <a:pt x="0" y="0"/>
                </a:lnTo>
                <a:lnTo>
                  <a:pt x="47" y="47"/>
                </a:lnTo>
                <a:lnTo>
                  <a:pt x="47" y="959"/>
                </a:lnTo>
                <a:close/>
              </a:path>
            </a:pathLst>
          </a:custGeom>
          <a:solidFill>
            <a:srgbClr val="9F351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803800" y="4471342"/>
            <a:ext cx="7340201" cy="1225831"/>
          </a:xfrm>
          <a:prstGeom prst="rect">
            <a:avLst/>
          </a:prstGeom>
          <a:solidFill>
            <a:srgbClr val="E0471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45800" y="5036195"/>
            <a:ext cx="6946680" cy="238014"/>
          </a:xfrm>
        </p:spPr>
        <p:txBody>
          <a:bodyPr/>
          <a:lstStyle/>
          <a:p>
            <a:r>
              <a:rPr lang="en-GB" dirty="0" smtClean="0"/>
              <a:t>Over 400, 000 late 15</a:t>
            </a:r>
            <a:r>
              <a:rPr lang="en-GB" baseline="30000" dirty="0" smtClean="0"/>
              <a:t>th</a:t>
            </a:r>
            <a:r>
              <a:rPr lang="en-GB" dirty="0" smtClean="0"/>
              <a:t> to long 19</a:t>
            </a:r>
            <a:r>
              <a:rPr lang="en-GB" baseline="30000" dirty="0" smtClean="0"/>
              <a:t>th</a:t>
            </a:r>
            <a:r>
              <a:rPr lang="en-GB" dirty="0" smtClean="0"/>
              <a:t> century texts (EEBO, ECCO &amp; BL 19</a:t>
            </a:r>
            <a:r>
              <a:rPr lang="en-GB" baseline="30000" dirty="0" smtClean="0"/>
              <a:t>th</a:t>
            </a:r>
            <a:r>
              <a:rPr lang="en-GB" dirty="0" smtClean="0"/>
              <a:t> Century)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45800" y="4561893"/>
            <a:ext cx="6705000" cy="444352"/>
          </a:xfrm>
        </p:spPr>
        <p:txBody>
          <a:bodyPr/>
          <a:lstStyle/>
          <a:p>
            <a:r>
              <a:rPr lang="en-GB" dirty="0" smtClean="0"/>
              <a:t>Introduction to Historical Texts</a:t>
            </a:r>
            <a:endParaRPr lang="en-GB" dirty="0"/>
          </a:p>
        </p:txBody>
      </p:sp>
      <p:pic>
        <p:nvPicPr>
          <p:cNvPr id="10" name="Picture 9" descr="Jisc Large 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0675" y="6140196"/>
            <a:ext cx="1243584" cy="7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search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63712" cy="4479588"/>
          </a:xfrm>
          <a:prstGeom prst="rect">
            <a:avLst/>
          </a:prstGeom>
          <a:ln>
            <a:solidFill>
              <a:srgbClr val="2C3841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6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Browse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63711" cy="4479587"/>
          </a:xfrm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8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850014" cy="4415633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3176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searches, items and settings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39600" cy="4466025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21298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51003" cy="4472439"/>
          </a:xfrm>
          <a:solidFill>
            <a:srgbClr val="E04710"/>
          </a:solidFill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5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(side panels open)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39600" cy="4466025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40566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(search panel)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56208" cy="4475367"/>
          </a:xfrm>
          <a:solidFill>
            <a:srgbClr val="E04710"/>
          </a:solidFill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Viewer (details panel)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7765"/>
            <a:ext cx="7956449" cy="4475502"/>
          </a:xfrm>
          <a:ln>
            <a:solidFill>
              <a:srgbClr val="2C384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90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for researchers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8121" y="1682140"/>
            <a:ext cx="4726434" cy="4915212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Time saving – reducing need to travel to holding libraries to view texts</a:t>
            </a:r>
          </a:p>
          <a:p>
            <a:pPr lvl="1"/>
            <a:r>
              <a:rPr lang="en-GB" dirty="0" smtClean="0"/>
              <a:t>Access to rare and, in some cases, previously inaccessible texts</a:t>
            </a:r>
          </a:p>
          <a:p>
            <a:pPr lvl="1"/>
            <a:r>
              <a:rPr lang="en-GB" dirty="0" smtClean="0"/>
              <a:t>Full text searching across the 65,000 texts from the BL C19</a:t>
            </a:r>
            <a:r>
              <a:rPr lang="en-GB" baseline="30000" dirty="0" smtClean="0"/>
              <a:t>th</a:t>
            </a:r>
            <a:r>
              <a:rPr lang="en-GB" dirty="0" smtClean="0"/>
              <a:t> collection for the first time</a:t>
            </a:r>
          </a:p>
          <a:p>
            <a:pPr lvl="1"/>
            <a:r>
              <a:rPr lang="en-GB" dirty="0" smtClean="0"/>
              <a:t>View ECCO full text for the first time</a:t>
            </a:r>
          </a:p>
          <a:p>
            <a:pPr lvl="1"/>
            <a:r>
              <a:rPr lang="en-GB" dirty="0" smtClean="0"/>
              <a:t>Cross search EEBO, ECCO and 65,000 BL 19</a:t>
            </a:r>
            <a:r>
              <a:rPr lang="en-GB" baseline="30000" dirty="0" smtClean="0"/>
              <a:t>th</a:t>
            </a:r>
            <a:r>
              <a:rPr lang="en-GB" dirty="0" smtClean="0"/>
              <a:t> century texts in one place to quickly discover related material </a:t>
            </a:r>
          </a:p>
          <a:p>
            <a:pPr lvl="1"/>
            <a:r>
              <a:rPr lang="en-GB" dirty="0" smtClean="0"/>
              <a:t>View full text and images side by side for first time</a:t>
            </a:r>
          </a:p>
          <a:p>
            <a:pPr marL="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7" name="Content Placeholder 16" descr="hourglass-620397_1280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r="16029"/>
          <a:stretch>
            <a:fillRect/>
          </a:stretch>
        </p:blipFill>
        <p:spPr>
          <a:xfrm>
            <a:off x="5254555" y="1988840"/>
            <a:ext cx="3396245" cy="420064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98320" y="1249121"/>
            <a:ext cx="8163528" cy="2520280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Website: </a:t>
            </a:r>
            <a:r>
              <a:rPr lang="en-GB" dirty="0" smtClean="0">
                <a:hlinkClick r:id="rId3"/>
              </a:rPr>
              <a:t>http://historicaltexts.jisc.ac.uk</a:t>
            </a:r>
            <a:endParaRPr lang="en-GB" dirty="0" smtClean="0"/>
          </a:p>
          <a:p>
            <a:pPr lvl="1"/>
            <a:r>
              <a:rPr lang="en-GB" dirty="0" smtClean="0"/>
              <a:t>UKMHL Labs area: </a:t>
            </a:r>
            <a:r>
              <a:rPr lang="en-GB" dirty="0" smtClean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ukmhl.historicaltext.jisc.ac.uk</a:t>
            </a:r>
            <a:endParaRPr lang="en-GB" dirty="0"/>
          </a:p>
          <a:p>
            <a:pPr lvl="1"/>
            <a:r>
              <a:rPr lang="en-GB" dirty="0" smtClean="0"/>
              <a:t>Support materials: </a:t>
            </a:r>
            <a:r>
              <a:rPr lang="en-GB" dirty="0" smtClean="0">
                <a:hlinkClick r:id="rId5"/>
              </a:rPr>
              <a:t>http://historicaltexts.jisc.ac.uk/support</a:t>
            </a:r>
            <a:endParaRPr lang="en-GB" dirty="0" smtClean="0"/>
          </a:p>
          <a:p>
            <a:pPr lvl="1"/>
            <a:r>
              <a:rPr lang="en-GB" dirty="0" smtClean="0"/>
              <a:t>Development roadmap</a:t>
            </a:r>
            <a:r>
              <a:rPr lang="en-GB" dirty="0"/>
              <a:t>: </a:t>
            </a:r>
            <a:r>
              <a:rPr lang="en-GB" dirty="0" smtClean="0">
                <a:hlinkClick r:id="rId6"/>
              </a:rPr>
              <a:t>http://historicaltexts.jisc.ac.uk/developmentroadmap</a:t>
            </a:r>
            <a:endParaRPr lang="en-GB" dirty="0" smtClean="0"/>
          </a:p>
          <a:p>
            <a:pPr lvl="1"/>
            <a:r>
              <a:rPr lang="en-GB" dirty="0" smtClean="0"/>
              <a:t>Helpdesk: </a:t>
            </a:r>
            <a:r>
              <a:rPr lang="en-GB" dirty="0" smtClean="0">
                <a:hlinkClick r:id="rId7"/>
              </a:rPr>
              <a:t>historicaltexts@jisc.ac.uk</a:t>
            </a:r>
            <a:endParaRPr lang="en-GB" dirty="0"/>
          </a:p>
          <a:p>
            <a:pPr marL="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187623" y="4653135"/>
            <a:ext cx="3519551" cy="1234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rgbClr val="E85E12"/>
              </a:buClr>
              <a:buSzPct val="120000"/>
              <a:buFont typeface="Lucida Grande"/>
              <a:buChar char="»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rgbClr val="E85E12"/>
              </a:buClr>
              <a:buSzPct val="120000"/>
              <a:buFont typeface="Lucida Grande"/>
              <a:buChar char="›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E85E12"/>
              </a:buClr>
              <a:buFont typeface="Lucida Grande"/>
              <a:buChar char="–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E85E12"/>
              </a:buClr>
              <a:buFont typeface="Lucida Grande"/>
              <a:buChar char="–"/>
              <a:defRPr sz="1900" kern="1200">
                <a:solidFill>
                  <a:srgbClr val="2C38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endParaRPr lang="en-GB" dirty="0" smtClean="0"/>
          </a:p>
          <a:p>
            <a:pPr marL="0" lvl="1" indent="0">
              <a:buNone/>
            </a:pPr>
            <a:endParaRPr lang="en-GB" dirty="0" smtClean="0"/>
          </a:p>
          <a:p>
            <a:pPr marL="0" lvl="1" indent="0">
              <a:buNone/>
            </a:pPr>
            <a:endParaRPr lang="en-GB" dirty="0"/>
          </a:p>
        </p:txBody>
      </p:sp>
      <p:pic>
        <p:nvPicPr>
          <p:cNvPr id="10" name="Content Placeholder 9">
            <a:hlinkClick r:id="rId8" tooltip="Historical Texts support page"/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359665"/>
            <a:ext cx="5256213" cy="2961246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794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20105"/>
            <a:ext cx="7434000" cy="1162035"/>
          </a:xfrm>
        </p:spPr>
        <p:txBody>
          <a:bodyPr/>
          <a:lstStyle/>
          <a:p>
            <a:r>
              <a:rPr lang="en-GB" dirty="0" smtClean="0"/>
              <a:t>What is Historical Texts?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99" y="1772816"/>
            <a:ext cx="8255265" cy="4752528"/>
          </a:xfrm>
        </p:spPr>
        <p:txBody>
          <a:bodyPr>
            <a:noAutofit/>
          </a:bodyPr>
          <a:lstStyle/>
          <a:p>
            <a:r>
              <a:rPr lang="en-GB" sz="2000" dirty="0"/>
              <a:t>Historical Texts is a full text digital archive enabling you to cross search, view and download over </a:t>
            </a:r>
            <a:r>
              <a:rPr lang="en-GB" sz="2000" dirty="0" smtClean="0"/>
              <a:t>400,000 </a:t>
            </a:r>
            <a:r>
              <a:rPr lang="en-GB" sz="2000" dirty="0"/>
              <a:t>texts published in the late C15th to the long </a:t>
            </a:r>
            <a:r>
              <a:rPr lang="en-GB" sz="2000" dirty="0" smtClean="0"/>
              <a:t>C19th.</a:t>
            </a:r>
          </a:p>
          <a:p>
            <a:r>
              <a:rPr lang="en-GB" sz="2000" dirty="0" smtClean="0"/>
              <a:t>It is comprised of three main collections:</a:t>
            </a:r>
            <a:endParaRPr lang="en-GB" sz="2000" dirty="0"/>
          </a:p>
          <a:p>
            <a:pPr lvl="1"/>
            <a:r>
              <a:rPr lang="en-GB" sz="2000" dirty="0"/>
              <a:t>Early English Books Online (EEBO) (</a:t>
            </a:r>
            <a:r>
              <a:rPr lang="en-US" sz="2000" dirty="0"/>
              <a:t>1473-1700)</a:t>
            </a:r>
            <a:endParaRPr lang="en-GB" sz="2000" dirty="0"/>
          </a:p>
          <a:p>
            <a:pPr lvl="1"/>
            <a:r>
              <a:rPr lang="en-GB" sz="2000" dirty="0"/>
              <a:t>Eighteenth Century Collections Online (ECCO) (</a:t>
            </a:r>
            <a:r>
              <a:rPr lang="en-US" sz="2000" dirty="0"/>
              <a:t>1701-1800)</a:t>
            </a:r>
            <a:endParaRPr lang="en-GB" sz="2000" dirty="0"/>
          </a:p>
          <a:p>
            <a:pPr lvl="1"/>
            <a:r>
              <a:rPr lang="en-GB" sz="2000" dirty="0"/>
              <a:t>65,000 </a:t>
            </a:r>
            <a:r>
              <a:rPr lang="en-GB" sz="2000" dirty="0" smtClean="0"/>
              <a:t>texts from the British </a:t>
            </a:r>
            <a:r>
              <a:rPr lang="en-GB" sz="2000" dirty="0"/>
              <a:t>Library 19</a:t>
            </a:r>
            <a:r>
              <a:rPr lang="en-GB" sz="2000" baseline="30000" dirty="0"/>
              <a:t>th</a:t>
            </a:r>
            <a:r>
              <a:rPr lang="en-GB" sz="2000" dirty="0"/>
              <a:t> Century </a:t>
            </a:r>
            <a:r>
              <a:rPr lang="en-GB" sz="2000" dirty="0" smtClean="0"/>
              <a:t>collection (</a:t>
            </a:r>
            <a:r>
              <a:rPr lang="en-US" sz="2000" dirty="0"/>
              <a:t>1789-1914</a:t>
            </a:r>
            <a:r>
              <a:rPr lang="en-US" sz="2000" dirty="0" smtClean="0"/>
              <a:t>)</a:t>
            </a:r>
            <a:endParaRPr lang="en-GB" sz="2000" dirty="0"/>
          </a:p>
          <a:p>
            <a:pPr lvl="1"/>
            <a:endParaRPr lang="en-GB" sz="2000" dirty="0"/>
          </a:p>
          <a:p>
            <a:pPr marL="0" lvl="1" indent="0">
              <a:buNone/>
            </a:pPr>
            <a:r>
              <a:rPr lang="en-GB" sz="2000" dirty="0" smtClean="0"/>
              <a:t>Including a wealth </a:t>
            </a:r>
            <a:r>
              <a:rPr lang="en-GB" sz="2000" dirty="0"/>
              <a:t>of content ranging from the Romantic to the Victorian period and coverage subject areas including English literature, history, geography, science, social science, </a:t>
            </a:r>
            <a:r>
              <a:rPr lang="en-GB" sz="2000" dirty="0" smtClean="0"/>
              <a:t>religion and medicine.</a:t>
            </a:r>
          </a:p>
          <a:p>
            <a:pPr marL="0" lvl="1" indent="0">
              <a:buNone/>
            </a:pPr>
            <a:r>
              <a:rPr lang="en-GB" sz="2000" dirty="0" smtClean="0"/>
              <a:t>Materials </a:t>
            </a:r>
            <a:r>
              <a:rPr lang="en-GB" sz="2000" dirty="0"/>
              <a:t>include books, pamphlets, sermons, almanacs, sheet music, broadsides, </a:t>
            </a:r>
            <a:r>
              <a:rPr lang="en-GB" sz="2000" dirty="0" err="1" smtClean="0"/>
              <a:t>newsbooks</a:t>
            </a:r>
            <a:r>
              <a:rPr lang="en-GB" sz="2000" dirty="0" smtClean="0"/>
              <a:t>.</a:t>
            </a:r>
            <a:endParaRPr lang="en-GB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4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Early </a:t>
            </a:r>
            <a:r>
              <a:rPr lang="en-GB" dirty="0"/>
              <a:t>English Books Online (EEBO</a:t>
            </a:r>
            <a:r>
              <a:rPr lang="en-GB" dirty="0" smtClean="0"/>
              <a:t>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93096"/>
            <a:ext cx="7434000" cy="207170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GB" dirty="0" smtClean="0"/>
              <a:t>The </a:t>
            </a:r>
            <a:r>
              <a:rPr lang="en-GB" dirty="0"/>
              <a:t>scanned images, and full-text digital versions where available, of over </a:t>
            </a:r>
            <a:r>
              <a:rPr lang="en-GB" dirty="0" smtClean="0"/>
              <a:t>130,000 </a:t>
            </a:r>
            <a:r>
              <a:rPr lang="en-GB" dirty="0"/>
              <a:t>books </a:t>
            </a:r>
            <a:r>
              <a:rPr lang="en-GB" dirty="0" smtClean="0"/>
              <a:t>printed </a:t>
            </a:r>
            <a:r>
              <a:rPr lang="en-GB" dirty="0"/>
              <a:t>in </a:t>
            </a:r>
            <a:r>
              <a:rPr lang="en-GB" dirty="0" smtClean="0"/>
              <a:t>Britain and British North America, and works in English printed elsewhere, </a:t>
            </a:r>
            <a:r>
              <a:rPr lang="en-GB" dirty="0"/>
              <a:t>from </a:t>
            </a:r>
            <a:r>
              <a:rPr lang="en-GB" dirty="0" smtClean="0"/>
              <a:t>the </a:t>
            </a:r>
            <a:r>
              <a:rPr lang="en-GB" dirty="0"/>
              <a:t>first book published in England up to </a:t>
            </a:r>
            <a:r>
              <a:rPr lang="en-GB" dirty="0" smtClean="0"/>
              <a:t>1700</a:t>
            </a:r>
            <a:r>
              <a:rPr lang="en-GB" dirty="0"/>
              <a:t>.</a:t>
            </a:r>
            <a:endParaRPr lang="en-GB" dirty="0" smtClean="0"/>
          </a:p>
          <a:p>
            <a:pPr lvl="1"/>
            <a:r>
              <a:rPr lang="en-GB" dirty="0" smtClean="0"/>
              <a:t>Authors include Shakespeare, Galileo, Bacon, Chaucer, Spenser and Margaret Cavendish.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2" y="1916832"/>
            <a:ext cx="3214460" cy="2272491"/>
          </a:xfrm>
          <a:prstGeom prst="rect">
            <a:avLst/>
          </a:prstGeom>
          <a:ln>
            <a:solidFill>
              <a:srgbClr val="2C3841"/>
            </a:solidFill>
          </a:ln>
          <a:effectLst/>
        </p:spPr>
      </p:pic>
      <p:pic>
        <p:nvPicPr>
          <p:cNvPr id="9" name="Picture 8">
            <a:hlinkClick r:id="rId4" tooltip="https://historicaltexts.jisc.ac.uk/eebo-99833824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23" y="1914990"/>
            <a:ext cx="2893050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</a:t>
            </a:r>
            <a:r>
              <a:rPr lang="en-US" dirty="0"/>
              <a:t>1473-</a:t>
            </a:r>
            <a:r>
              <a:rPr lang="en-US" dirty="0" smtClean="0"/>
              <a:t>1700)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4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20105"/>
            <a:ext cx="8640960" cy="1162035"/>
          </a:xfrm>
        </p:spPr>
        <p:txBody>
          <a:bodyPr>
            <a:normAutofit/>
          </a:bodyPr>
          <a:lstStyle/>
          <a:p>
            <a:r>
              <a:rPr lang="en-GB" dirty="0"/>
              <a:t>Eighteenth Century Collections Online (ECCO</a:t>
            </a:r>
            <a:r>
              <a:rPr lang="en-GB" dirty="0" smtClean="0"/>
              <a:t>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21088"/>
            <a:ext cx="7434000" cy="2143712"/>
          </a:xfrm>
        </p:spPr>
        <p:txBody>
          <a:bodyPr>
            <a:normAutofit lnSpcReduction="10000"/>
          </a:bodyPr>
          <a:lstStyle/>
          <a:p>
            <a:pPr lvl="1"/>
            <a:r>
              <a:rPr lang="en-GB" dirty="0" smtClean="0"/>
              <a:t>A digital </a:t>
            </a:r>
            <a:r>
              <a:rPr lang="en-GB" dirty="0"/>
              <a:t>collection of more than </a:t>
            </a:r>
            <a:r>
              <a:rPr lang="en-GB" dirty="0" smtClean="0"/>
              <a:t>215,000 </a:t>
            </a:r>
            <a:r>
              <a:rPr lang="en-GB" dirty="0"/>
              <a:t>titles published in Great Britain and its colonies during the eighteenth </a:t>
            </a:r>
            <a:r>
              <a:rPr lang="en-GB" dirty="0" smtClean="0"/>
              <a:t>century, including works in languages other than English (e.g. French, German, Latin and Welsh)</a:t>
            </a:r>
          </a:p>
          <a:p>
            <a:pPr lvl="1"/>
            <a:r>
              <a:rPr lang="en-GB" dirty="0" smtClean="0"/>
              <a:t>Works include Daniel Defoe</a:t>
            </a:r>
            <a:r>
              <a:rPr lang="en-GB" dirty="0"/>
              <a:t>, Newton, Culpepper, </a:t>
            </a:r>
            <a:r>
              <a:rPr lang="en-GB" dirty="0" smtClean="0"/>
              <a:t>Alexander Pope, Thomas Paine, Voltaire.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24758"/>
            <a:ext cx="1181840" cy="2363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4" tooltip="A solution of the question, where the swallow, nightingale, woodcock, fieldfare stork, cuckow, and other birds of passage go, and reaside when absent from us...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37" y="1780867"/>
            <a:ext cx="1778320" cy="2407572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2" name="Picture 11">
            <a:hlinkClick r:id="rId6" tooltip="A directory for midwives: or, a guide for women, in their conception, bearing, and suckling their children...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1816492"/>
            <a:ext cx="3970911" cy="2273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</a:t>
            </a:r>
            <a:r>
              <a:rPr lang="en-US" dirty="0"/>
              <a:t>1701-1800)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7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65,000 British Library 19</a:t>
            </a:r>
            <a:r>
              <a:rPr lang="en-GB" baseline="30000" dirty="0"/>
              <a:t>th</a:t>
            </a:r>
            <a:r>
              <a:rPr lang="en-GB" dirty="0"/>
              <a:t> century </a:t>
            </a:r>
            <a:r>
              <a:rPr lang="en-GB" dirty="0" smtClean="0"/>
              <a:t>texts (BL)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200" y="4221088"/>
            <a:ext cx="7797560" cy="2143712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Over 65,000 recently digitised editions from the British Library's 19th century collection, comprising over 25 million pages of previously rare and inaccessible titles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Authors include Jane Austen, Charles Dickens, Jules Verne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05389" y="243756"/>
            <a:ext cx="5326851" cy="146194"/>
          </a:xfrm>
        </p:spPr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6" y="1801602"/>
            <a:ext cx="1460268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33" y="1785746"/>
            <a:ext cx="1702536" cy="2230149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966"/>
            <a:ext cx="1477008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85746"/>
            <a:ext cx="1427606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3772" y="1309380"/>
            <a:ext cx="7434000" cy="384721"/>
          </a:xfrm>
        </p:spPr>
        <p:txBody>
          <a:bodyPr/>
          <a:lstStyle/>
          <a:p>
            <a:r>
              <a:rPr lang="en-GB" dirty="0"/>
              <a:t>(1789-1914)</a:t>
            </a:r>
          </a:p>
        </p:txBody>
      </p:sp>
    </p:spTree>
    <p:extLst>
      <p:ext uri="{BB962C8B-B14F-4D97-AF65-F5344CB8AC3E}">
        <p14:creationId xmlns:p14="http://schemas.microsoft.com/office/powerpoint/2010/main" val="5416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20105"/>
            <a:ext cx="7434000" cy="1162035"/>
          </a:xfrm>
        </p:spPr>
        <p:txBody>
          <a:bodyPr/>
          <a:lstStyle/>
          <a:p>
            <a:r>
              <a:rPr lang="en-GB" dirty="0" smtClean="0"/>
              <a:t>Key features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99" y="1772816"/>
            <a:ext cx="8255265" cy="4752528"/>
          </a:xfrm>
        </p:spPr>
        <p:txBody>
          <a:bodyPr>
            <a:noAutofit/>
          </a:bodyPr>
          <a:lstStyle/>
          <a:p>
            <a:pPr lvl="1"/>
            <a:r>
              <a:rPr lang="en-GB" sz="2400" dirty="0"/>
              <a:t>Cross-search EEBO, ECCO and 65, 000 texts from the British Library C19th collection for the first </a:t>
            </a:r>
            <a:r>
              <a:rPr lang="en-GB" sz="2400" dirty="0" smtClean="0"/>
              <a:t>time</a:t>
            </a:r>
          </a:p>
          <a:p>
            <a:pPr lvl="1"/>
            <a:r>
              <a:rPr lang="en-GB" sz="2400" dirty="0" smtClean="0"/>
              <a:t>View </a:t>
            </a:r>
            <a:r>
              <a:rPr lang="en-GB" sz="2400" dirty="0"/>
              <a:t>and search the full text (where available) as well as the bibliographic information for texts </a:t>
            </a:r>
          </a:p>
          <a:p>
            <a:pPr lvl="1"/>
            <a:r>
              <a:rPr lang="en-GB" sz="2400" dirty="0" smtClean="0"/>
              <a:t>View </a:t>
            </a:r>
            <a:r>
              <a:rPr lang="en-GB" sz="2400" dirty="0"/>
              <a:t>images and full text side by side</a:t>
            </a:r>
          </a:p>
          <a:p>
            <a:pPr lvl="1"/>
            <a:r>
              <a:rPr lang="en-GB" sz="2400" dirty="0"/>
              <a:t>Download whole publications (PDF) and individual images (JPEG</a:t>
            </a:r>
            <a:r>
              <a:rPr lang="en-GB" sz="2400" dirty="0" smtClean="0"/>
              <a:t>).</a:t>
            </a:r>
          </a:p>
          <a:p>
            <a:pPr lvl="1"/>
            <a:r>
              <a:rPr lang="en-GB" sz="2400" dirty="0" smtClean="0"/>
              <a:t>View publication date histogram for search results</a:t>
            </a:r>
          </a:p>
          <a:p>
            <a:pPr lvl="1"/>
            <a:r>
              <a:rPr lang="en-GB" sz="2400" dirty="0" smtClean="0"/>
              <a:t>Additional download options for TCP-transcribed texts (</a:t>
            </a:r>
            <a:r>
              <a:rPr lang="en-GB" sz="2400" dirty="0" err="1" smtClean="0"/>
              <a:t>ePub</a:t>
            </a:r>
            <a:r>
              <a:rPr lang="en-GB" sz="2400" dirty="0" smtClean="0"/>
              <a:t>, XML, HTML, plain text)</a:t>
            </a:r>
          </a:p>
          <a:p>
            <a:pPr marL="0" lvl="1" indent="0">
              <a:buNone/>
            </a:pP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7544" y="842375"/>
            <a:ext cx="7848872" cy="113188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Historical Texts Labs - UK Medical Heritage Library Collection (UKMHL)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67544" y="4415435"/>
            <a:ext cx="7797800" cy="214312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sz="2400" dirty="0" smtClean="0"/>
              <a:t>Over 66,000 </a:t>
            </a:r>
            <a:r>
              <a:rPr lang="en-GB" sz="2400" dirty="0"/>
              <a:t>digitised European medical publications from the nineteenth </a:t>
            </a:r>
            <a:r>
              <a:rPr lang="en-GB" sz="2400" dirty="0" smtClean="0"/>
              <a:t>century</a:t>
            </a:r>
          </a:p>
          <a:p>
            <a:pPr lvl="1"/>
            <a:r>
              <a:rPr lang="en-GB" sz="2400" dirty="0" smtClean="0"/>
              <a:t>Collection is hosted in an open-access separate Labs area, so no authentication is required to access it</a:t>
            </a:r>
          </a:p>
          <a:p>
            <a:pPr lvl="1"/>
            <a:r>
              <a:rPr lang="en-GB" sz="2400" dirty="0" smtClean="0"/>
              <a:t>Full colour page images, PDF, </a:t>
            </a:r>
            <a:r>
              <a:rPr lang="en-GB" sz="2400" dirty="0" err="1" smtClean="0"/>
              <a:t>ePub</a:t>
            </a:r>
            <a:r>
              <a:rPr lang="en-GB" sz="2400" dirty="0" smtClean="0"/>
              <a:t> and OCR full text are downloadable for all publications in this collection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6" y="1801602"/>
            <a:ext cx="1389248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36" y="1762771"/>
            <a:ext cx="1332415" cy="2230149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9" y="1771966"/>
            <a:ext cx="1413006" cy="227394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20116"/>
            <a:ext cx="1427606" cy="2205199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39326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Introduction to Historical Texts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95536" y="4365104"/>
            <a:ext cx="7797800" cy="2143125"/>
          </a:xfrm>
        </p:spPr>
        <p:txBody>
          <a:bodyPr>
            <a:normAutofit/>
          </a:bodyPr>
          <a:lstStyle/>
          <a:p>
            <a:pPr lvl="1"/>
            <a:r>
              <a:rPr lang="en-GB" sz="2400" dirty="0" smtClean="0"/>
              <a:t>Bespoke visualisation tools built specially for the UKMHL collection in a sister project</a:t>
            </a:r>
          </a:p>
          <a:p>
            <a:pPr lvl="1"/>
            <a:r>
              <a:rPr lang="en-GB" sz="2400" dirty="0" smtClean="0"/>
              <a:t>The available visualisations are: Image Wall, Hospital Map, </a:t>
            </a:r>
            <a:r>
              <a:rPr lang="en-GB" sz="2400" dirty="0" err="1" smtClean="0"/>
              <a:t>Ngram</a:t>
            </a:r>
            <a:r>
              <a:rPr lang="en-GB" sz="2400" dirty="0" smtClean="0"/>
              <a:t> Viewer, Timeline, Sunbursts and </a:t>
            </a:r>
            <a:r>
              <a:rPr lang="en-GB" sz="2400" dirty="0" err="1" smtClean="0"/>
              <a:t>Dendrograms</a:t>
            </a:r>
            <a:endParaRPr lang="en-GB" sz="2400" dirty="0"/>
          </a:p>
          <a:p>
            <a:pPr lvl="1"/>
            <a:r>
              <a:rPr lang="en-GB" sz="2400" dirty="0" smtClean="0"/>
              <a:t>Facilitate new ways to explore the collection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4766" y="905387"/>
            <a:ext cx="7434263" cy="113188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Historical Texts Labs – Visualising Medical History project (VMH)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88939"/>
            <a:ext cx="2560320" cy="144018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96" y="2288939"/>
            <a:ext cx="2560320" cy="1440180"/>
          </a:xfrm>
          <a:prstGeom prst="rect">
            <a:avLst/>
          </a:prstGeom>
          <a:ln>
            <a:solidFill>
              <a:srgbClr val="2C384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56" y="2277655"/>
            <a:ext cx="2560320" cy="1440180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121610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Search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Introduction to Historical Texts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D980-8028-4768-849B-459B1B49463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Frame 5"/>
          <p:cNvSpPr/>
          <p:nvPr/>
        </p:nvSpPr>
        <p:spPr>
          <a:xfrm>
            <a:off x="539552" y="2276872"/>
            <a:ext cx="1944216" cy="216024"/>
          </a:xfrm>
          <a:prstGeom prst="frame">
            <a:avLst/>
          </a:prstGeom>
          <a:ln w="12700">
            <a:solidFill>
              <a:srgbClr val="E047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1682140"/>
            <a:ext cx="7963712" cy="4479588"/>
          </a:xfrm>
          <a:prstGeom prst="rect">
            <a:avLst/>
          </a:prstGeom>
          <a:ln>
            <a:solidFill>
              <a:srgbClr val="2C3841"/>
            </a:solidFill>
          </a:ln>
        </p:spPr>
      </p:pic>
    </p:spTree>
    <p:extLst>
      <p:ext uri="{BB962C8B-B14F-4D97-AF65-F5344CB8AC3E}">
        <p14:creationId xmlns:p14="http://schemas.microsoft.com/office/powerpoint/2010/main" val="33782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isc 2013">
      <a:dk1>
        <a:srgbClr val="2C3841"/>
      </a:dk1>
      <a:lt1>
        <a:srgbClr val="FFFFFF"/>
      </a:lt1>
      <a:dk2>
        <a:srgbClr val="2C3841"/>
      </a:dk2>
      <a:lt2>
        <a:srgbClr val="E85E12"/>
      </a:lt2>
      <a:accent1>
        <a:srgbClr val="820036"/>
      </a:accent1>
      <a:accent2>
        <a:srgbClr val="0092CB"/>
      </a:accent2>
      <a:accent3>
        <a:srgbClr val="552481"/>
      </a:accent3>
      <a:accent4>
        <a:srgbClr val="F9B000"/>
      </a:accent4>
      <a:accent5>
        <a:srgbClr val="B71A8B"/>
      </a:accent5>
      <a:accent6>
        <a:srgbClr val="B2BB1C"/>
      </a:accent6>
      <a:hlink>
        <a:srgbClr val="E85E12"/>
      </a:hlink>
      <a:folHlink>
        <a:srgbClr val="E85E12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774369F7717648B61F61A9706D4652" ma:contentTypeVersion="5" ma:contentTypeDescription="Create a new document." ma:contentTypeScope="" ma:versionID="a251d030db7cde24b7f7a47d83744b88">
  <xsd:schema xmlns:xsd="http://www.w3.org/2001/XMLSchema" xmlns:xs="http://www.w3.org/2001/XMLSchema" xmlns:p="http://schemas.microsoft.com/office/2006/metadata/properties" xmlns:ns2="79ed8d8e-735d-4020-8679-fc6c7b35ba8b" xmlns:ns3="6464afcc-1ec3-4065-96eb-899d285174cd" targetNamespace="http://schemas.microsoft.com/office/2006/metadata/properties" ma:root="true" ma:fieldsID="81fedcd6e7015a9a2fbe42c9e0ddf927" ns2:_="" ns3:_="">
    <xsd:import namespace="79ed8d8e-735d-4020-8679-fc6c7b35ba8b"/>
    <xsd:import namespace="6464afcc-1ec3-4065-96eb-899d285174c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ed8d8e-735d-4020-8679-fc6c7b35ba8b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afcc-1ec3-4065-96eb-899d28517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9c6cfb5-50bc-4fca-81ee-f60fcea9a646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9ed8d8e-735d-4020-8679-fc6c7b35ba8b">N7XHR37R3CPZ-1952160618-190</_dlc_DocId>
    <_dlc_DocIdUrl xmlns="79ed8d8e-735d-4020-8679-fc6c7b35ba8b">
      <Url>https://jisc365.sharepoint.com/sites/dcrd/HTJA/_layouts/15/DocIdRedir.aspx?ID=N7XHR37R3CPZ-1952160618-190</Url>
      <Description>N7XHR37R3CPZ-1952160618-190</Description>
    </_dlc_DocIdUrl>
  </documentManagement>
</p:properties>
</file>

<file path=customXml/itemProps1.xml><?xml version="1.0" encoding="utf-8"?>
<ds:datastoreItem xmlns:ds="http://schemas.openxmlformats.org/officeDocument/2006/customXml" ds:itemID="{12A65B13-B27E-4369-8977-9906281B7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ed8d8e-735d-4020-8679-fc6c7b35ba8b"/>
    <ds:schemaRef ds:uri="6464afcc-1ec3-4065-96eb-899d28517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66D69F-55FB-4344-B29D-FA52CD26F70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902DEAC1-77DC-4581-9253-2B283A5365E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EAD927C-8232-4DDB-AAED-5FA0F40D544B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13D845B8-9C2D-40ED-BFB4-FD682F6B5FF1}">
  <ds:schemaRefs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6464afcc-1ec3-4065-96eb-899d285174cd"/>
    <ds:schemaRef ds:uri="79ed8d8e-735d-4020-8679-fc6c7b35ba8b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769</Words>
  <Application>Microsoft Office PowerPoint</Application>
  <PresentationFormat>On-screen Show (4:3)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Lucida Grande</vt:lpstr>
      <vt:lpstr>Office Theme</vt:lpstr>
      <vt:lpstr>Introduction to Historical Texts</vt:lpstr>
      <vt:lpstr>What is Historical Texts? </vt:lpstr>
      <vt:lpstr>Early English Books Online (EEBO) </vt:lpstr>
      <vt:lpstr>Eighteenth Century Collections Online (ECCO) </vt:lpstr>
      <vt:lpstr>65,000 British Library 19th century texts (BL) </vt:lpstr>
      <vt:lpstr>Key features </vt:lpstr>
      <vt:lpstr>Historical Texts Labs - UK Medical Heritage Library Collection (UKMHL) </vt:lpstr>
      <vt:lpstr>Historical Texts Labs – Visualising Medical History project (VMH) </vt:lpstr>
      <vt:lpstr>Search  </vt:lpstr>
      <vt:lpstr>Advanced search </vt:lpstr>
      <vt:lpstr>Browse </vt:lpstr>
      <vt:lpstr>Results  </vt:lpstr>
      <vt:lpstr>Saving searches, items and settings  </vt:lpstr>
      <vt:lpstr>Viewer  </vt:lpstr>
      <vt:lpstr>Viewer (side panels open)  </vt:lpstr>
      <vt:lpstr>Viewer (search panel) </vt:lpstr>
      <vt:lpstr>Viewer (details panel) </vt:lpstr>
      <vt:lpstr>Benefits for researchers </vt:lpstr>
      <vt:lpstr>Further information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timroe</dc:creator>
  <cp:lastModifiedBy>Paul Flieshman</cp:lastModifiedBy>
  <cp:revision>321</cp:revision>
  <dcterms:created xsi:type="dcterms:W3CDTF">2013-06-28T11:27:49Z</dcterms:created>
  <dcterms:modified xsi:type="dcterms:W3CDTF">2017-06-19T11:12:20Z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0x01010082774369F7717648B61F61A9706D4652</vt:lpwstr>
  </property>
  <property fmtid="{D5CDD505-2E9C-101B-9397-08002B2CF9AE}" pid="3" name="_dlc_DocIdItemGuid">
    <vt:lpwstr>d2a80856-e71c-44b2-a749-b90e67b4819b</vt:lpwstr>
  </property>
</Properties>
</file>